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5" r:id="rId18"/>
    <p:sldId id="287" r:id="rId19"/>
    <p:sldId id="291" r:id="rId20"/>
    <p:sldId id="292" r:id="rId21"/>
    <p:sldId id="294" r:id="rId22"/>
    <p:sldId id="293" r:id="rId23"/>
    <p:sldId id="295" r:id="rId24"/>
    <p:sldId id="296" r:id="rId25"/>
    <p:sldId id="297" r:id="rId26"/>
    <p:sldId id="298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300" r:id="rId39"/>
    <p:sldId id="299" r:id="rId40"/>
    <p:sldId id="301" r:id="rId41"/>
    <p:sldId id="302" r:id="rId42"/>
    <p:sldId id="303" r:id="rId43"/>
    <p:sldId id="304" r:id="rId44"/>
    <p:sldId id="305" r:id="rId45"/>
    <p:sldId id="29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039772B-3AAC-4CC1-A4C0-F13FB589FC3B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85"/>
            <p14:sldId id="287"/>
            <p14:sldId id="291"/>
            <p14:sldId id="292"/>
            <p14:sldId id="294"/>
            <p14:sldId id="293"/>
            <p14:sldId id="295"/>
            <p14:sldId id="296"/>
            <p14:sldId id="297"/>
            <p14:sldId id="298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00"/>
            <p14:sldId id="299"/>
            <p14:sldId id="301"/>
            <p14:sldId id="302"/>
            <p14:sldId id="303"/>
            <p14:sldId id="304"/>
            <p14:sldId id="305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7EE5D-987C-44B7-923D-E0E552D4EA4B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5D39-480C-41FF-9231-0416212C316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931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302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763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430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83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669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150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164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235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237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072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053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1484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pillow.org/" TargetMode="External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7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jpe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jpe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jpeg"/><Relationship Id="rId5" Type="http://schemas.openxmlformats.org/officeDocument/2006/relationships/hyperlink" Target="https://www.youtube.com/watch?v=glZnkpIDWSE" TargetMode="Externa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miguelbarraza.com.ar/" TargetMode="External"/><Relationship Id="rId7" Type="http://schemas.openxmlformats.org/officeDocument/2006/relationships/image" Target="../media/image21.png"/><Relationship Id="rId2" Type="http://schemas.openxmlformats.org/officeDocument/2006/relationships/hyperlink" Target="mailto:correo@miguelbarraza.com.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7.jpe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B0D7E-3ADC-4226-A886-2130B811B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2531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s-ES" dirty="0">
                <a:latin typeface="Arial Black" panose="020B0A04020102020204" pitchFamily="34" charset="0"/>
              </a:rPr>
            </a:br>
            <a:br>
              <a:rPr lang="es-ES" dirty="0">
                <a:latin typeface="Arial Black" panose="020B0A04020102020204" pitchFamily="34" charset="0"/>
              </a:rPr>
            </a:br>
            <a:br>
              <a:rPr lang="es-ES" dirty="0">
                <a:latin typeface="Arial Black" panose="020B0A04020102020204" pitchFamily="34" charset="0"/>
              </a:rPr>
            </a:br>
            <a:r>
              <a:rPr lang="es-ES" dirty="0">
                <a:latin typeface="Arial Black" panose="020B0A04020102020204" pitchFamily="34" charset="0"/>
              </a:rPr>
              <a:t>Aprendiendo programación de forma creativa</a:t>
            </a:r>
            <a:br>
              <a:rPr lang="es-ES" dirty="0"/>
            </a:br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726BEA-BC2B-45B6-B263-95D19A127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3895"/>
            <a:ext cx="9144000" cy="1655762"/>
          </a:xfrm>
        </p:spPr>
        <p:txBody>
          <a:bodyPr/>
          <a:lstStyle/>
          <a:p>
            <a:endParaRPr lang="es-ES" dirty="0"/>
          </a:p>
          <a:p>
            <a:r>
              <a:rPr lang="es-ES" sz="3200" b="1" dirty="0"/>
              <a:t>Miguel Barraza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427941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400" dirty="0">
                <a:latin typeface="Arial Black" panose="020B0A04020102020204" pitchFamily="34" charset="0"/>
              </a:rPr>
              <a:t>¿Qué son los repositorios?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3200" dirty="0">
                <a:latin typeface="Arial Black" panose="020B0A04020102020204" pitchFamily="34" charset="0"/>
              </a:rPr>
              <a:t>Un gestor de paquetes o lugar donde podemos conseguir librería.</a:t>
            </a: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Javascript</a:t>
            </a:r>
            <a:r>
              <a:rPr lang="es-ES" sz="3200" dirty="0">
                <a:latin typeface="Arial Black" panose="020B0A04020102020204" pitchFamily="34" charset="0"/>
              </a:rPr>
              <a:t>: </a:t>
            </a:r>
            <a:r>
              <a:rPr lang="es-ES" sz="3200" dirty="0" err="1">
                <a:latin typeface="Arial Black" panose="020B0A04020102020204" pitchFamily="34" charset="0"/>
              </a:rPr>
              <a:t>npm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Python: </a:t>
            </a:r>
            <a:r>
              <a:rPr lang="es-ES" sz="3200" dirty="0" err="1">
                <a:latin typeface="Arial Black" panose="020B0A04020102020204" pitchFamily="34" charset="0"/>
              </a:rPr>
              <a:t>pip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PHP: </a:t>
            </a:r>
            <a:r>
              <a:rPr lang="es-ES" sz="3200" dirty="0" err="1">
                <a:latin typeface="Arial Black" panose="020B0A04020102020204" pitchFamily="34" charset="0"/>
              </a:rPr>
              <a:t>composer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496590B7-2F31-4152-80DF-E34B794A4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Arial Black" panose="020B0A04020102020204" pitchFamily="34" charset="0"/>
              </a:rPr>
              <a:t>Comandos </a:t>
            </a:r>
            <a:r>
              <a:rPr lang="es-ES" dirty="0" err="1">
                <a:latin typeface="Arial Black" panose="020B0A04020102020204" pitchFamily="34" charset="0"/>
              </a:rPr>
              <a:t>pip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20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pip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install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NombreDelPaquete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pip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uninstall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NombreDelPaquete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pip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freeze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73C24148-8925-41E7-99C1-784C36230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Arial Black" panose="020B0A04020102020204" pitchFamily="34" charset="0"/>
              </a:rPr>
              <a:t>npm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20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npm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install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NombreDelPaquete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npm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uninstall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NombreDelPaquete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npm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ls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D8EA1117-F092-422B-91B7-7CD01CD40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9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A1020-5DA5-43E5-AE61-801C7CBF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>
                <a:latin typeface="Arial Black" panose="020B0A04020102020204" pitchFamily="34" charset="0"/>
              </a:rPr>
              <a:t>Levantando un servidor web con Python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F01E05F-56D1-4444-9AD1-17247E4E5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5" y="1936376"/>
            <a:ext cx="11021555" cy="4155142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6626EC8F-943B-4B12-A07C-54C9BE8C1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8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AR" sz="4800" dirty="0">
                <a:latin typeface="Arial Black" panose="020B0A04020102020204" pitchFamily="34" charset="0"/>
              </a:rPr>
              <a:t>Analizando datos</a:t>
            </a: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DF825040-66CD-41BE-A335-DB69F107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Arial Black" panose="020B0A04020102020204" pitchFamily="34" charset="0"/>
              </a:rPr>
              <a:t>NumPy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201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Te permite crear una estructura universal de datos para facilitar su análisis.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Implementa vectores multidimensionales y matrices.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Posee funciones matemáticas de alto nivel y utiliza diversas estructuras de datos.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  <a:hlinkClick r:id="rId2"/>
              </a:rPr>
              <a:t>https://numpy.org/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1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D9C83A-F741-4A0D-9CBA-4705B2D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683" y="686085"/>
            <a:ext cx="5157787" cy="823912"/>
          </a:xfrm>
        </p:spPr>
        <p:txBody>
          <a:bodyPr>
            <a:normAutofit/>
          </a:bodyPr>
          <a:lstStyle/>
          <a:p>
            <a:r>
              <a:rPr lang="es-ES" sz="3200" dirty="0">
                <a:latin typeface="Arial Black" panose="020B0A04020102020204" pitchFamily="34" charset="0"/>
              </a:rPr>
              <a:t>Pandas</a:t>
            </a:r>
            <a:endParaRPr lang="es-AR" sz="3200" dirty="0">
              <a:latin typeface="Arial Black" panose="020B0A040201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E7727B-1471-4EE7-9D0A-BA1762BA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400" y="1926853"/>
            <a:ext cx="5157787" cy="3684588"/>
          </a:xfrm>
        </p:spPr>
        <p:txBody>
          <a:bodyPr>
            <a:noAutofit/>
          </a:bodyPr>
          <a:lstStyle/>
          <a:p>
            <a:r>
              <a:rPr lang="es-ES" sz="3200" dirty="0"/>
              <a:t>Enfocada en los datos científicos</a:t>
            </a:r>
          </a:p>
          <a:p>
            <a:r>
              <a:rPr lang="es-ES" sz="3200" dirty="0"/>
              <a:t>Es muy sencilla de usar para manipular datos y se utiliza en campos como finanzas, ciencias sociales, estadística e ingeniería. </a:t>
            </a:r>
          </a:p>
          <a:p>
            <a:r>
              <a:rPr lang="es-ES" sz="3200" dirty="0">
                <a:hlinkClick r:id="rId2"/>
              </a:rPr>
              <a:t>https://pandas.pydata.org/</a:t>
            </a:r>
            <a:r>
              <a:rPr lang="es-ES" sz="3200" dirty="0"/>
              <a:t> </a:t>
            </a:r>
            <a:endParaRPr lang="es-AR" sz="32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E26A54-6B6C-4937-AE72-61B1F4D83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12979"/>
            <a:ext cx="5183188" cy="823912"/>
          </a:xfrm>
        </p:spPr>
        <p:txBody>
          <a:bodyPr>
            <a:normAutofit/>
          </a:bodyPr>
          <a:lstStyle/>
          <a:p>
            <a:r>
              <a:rPr lang="es-ES" sz="3200" dirty="0" err="1">
                <a:latin typeface="Arial Black" panose="020B0A04020102020204" pitchFamily="34" charset="0"/>
              </a:rPr>
              <a:t>Pillow</a:t>
            </a:r>
            <a:endParaRPr lang="es-AR" sz="3200" dirty="0">
              <a:latin typeface="Arial Black" panose="020B0A04020102020204" pitchFamily="34" charset="0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3071C6-2BC4-43AD-B1F4-7A5BF1407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7048" y="1926853"/>
            <a:ext cx="5183188" cy="4245061"/>
          </a:xfrm>
        </p:spPr>
        <p:txBody>
          <a:bodyPr>
            <a:noAutofit/>
          </a:bodyPr>
          <a:lstStyle/>
          <a:p>
            <a:r>
              <a:rPr lang="es-ES" sz="3200" dirty="0"/>
              <a:t>Proporciona un buen soporte de formato de archivo y capacidades de procesamiento de imágenes muy eficientes. </a:t>
            </a:r>
          </a:p>
          <a:p>
            <a:r>
              <a:rPr lang="es-ES" sz="3200" dirty="0">
                <a:hlinkClick r:id="rId3"/>
              </a:rPr>
              <a:t>https://python-pillow.org/</a:t>
            </a:r>
            <a:r>
              <a:rPr lang="es-ES" sz="3200" dirty="0"/>
              <a:t> </a:t>
            </a:r>
            <a:endParaRPr lang="es-AR" sz="3200" dirty="0"/>
          </a:p>
        </p:txBody>
      </p:sp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0CD0319F-7462-434C-AA17-FB5CCDF3C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7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FB3FD55-2A23-454F-B97B-7EE07040318B}"/>
              </a:ext>
            </a:extLst>
          </p:cNvPr>
          <p:cNvSpPr txBox="1"/>
          <p:nvPr/>
        </p:nvSpPr>
        <p:spPr>
          <a:xfrm>
            <a:off x="2595282" y="-12418"/>
            <a:ext cx="6552079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openpyxl: librería para manipular </a:t>
            </a:r>
            <a:r>
              <a:rPr lang="es-AR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excel</a:t>
            </a: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desde python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openpyxl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creamos nuevo libro: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openpyxl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Workbook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seleccionamos la hoja activa, </a:t>
            </a:r>
            <a:r>
              <a:rPr lang="es-AR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osea</a:t>
            </a: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la primera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cambiamos el titulo de la hoja a 'prueba'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"prueba"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mostramos el nuevo título: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'Hoja activa: '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insertamos el valor 'miguel' en la celda a1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"a1"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].value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"miguel"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mostramos el valor de a1: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'a1: '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"a1"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].value)</a:t>
            </a: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guardamos el documento como: demo.xlsx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'demo.xlsx'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"documento guardado como demo.xlsx"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Marcador de contenido 7">
            <a:extLst>
              <a:ext uri="{FF2B5EF4-FFF2-40B4-BE49-F238E27FC236}">
                <a16:creationId xmlns:a16="http://schemas.microsoft.com/office/drawing/2014/main" id="{010E30A2-6233-4CA1-8D03-CD2AB0BA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6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062EFB-68EA-4118-8873-CEFA51AE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7"/>
            <a:ext cx="10515600" cy="4348163"/>
          </a:xfrm>
        </p:spPr>
        <p:txBody>
          <a:bodyPr/>
          <a:lstStyle/>
          <a:p>
            <a:pPr marL="0" indent="0">
              <a:buNone/>
            </a:pP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texto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friends!’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gtts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gTTS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tts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gTTS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texto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'en'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tts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.save(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"1_hola.mp3"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"listo, audio creado"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1-hello">
            <a:hlinkClick r:id="" action="ppaction://media"/>
            <a:extLst>
              <a:ext uri="{FF2B5EF4-FFF2-40B4-BE49-F238E27FC236}">
                <a16:creationId xmlns:a16="http://schemas.microsoft.com/office/drawing/2014/main" id="{47DC01AD-ECD8-4C32-8188-4AA886565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1341" y="2608660"/>
            <a:ext cx="609600" cy="609600"/>
          </a:xfrm>
          <a:prstGeom prst="rect">
            <a:avLst/>
          </a:prstGeom>
        </p:spPr>
      </p:pic>
      <p:pic>
        <p:nvPicPr>
          <p:cNvPr id="5" name="2-hola">
            <a:hlinkClick r:id="" action="ppaction://media"/>
            <a:extLst>
              <a:ext uri="{FF2B5EF4-FFF2-40B4-BE49-F238E27FC236}">
                <a16:creationId xmlns:a16="http://schemas.microsoft.com/office/drawing/2014/main" id="{B709BC4E-5773-4E3C-AA94-2DC22FB3BA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1341" y="4001294"/>
            <a:ext cx="609600" cy="609600"/>
          </a:xfrm>
          <a:prstGeom prst="rect">
            <a:avLst/>
          </a:prstGeom>
        </p:spPr>
      </p:pic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80747C76-DE71-438F-8F79-A6512663A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err="1">
                <a:latin typeface="Arial Black" panose="020B0A04020102020204" pitchFamily="34" charset="0"/>
              </a:rPr>
              <a:t>AutoHotkey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Es un software de código abierto para Windows.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Te permite configurar scripts para programar escaneos del sistema, rellenar campos de formularios, abrir software o páginas web con pulsaciones de teclas, cerrar programas automáticamente.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Puedes compilar scripts con interfaces gráficas de usuario personalizadas en archivos EXE.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Web: https://www.autohotkey.com/ 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 Black" panose="020B0A04020102020204" pitchFamily="34" charset="0"/>
              </a:rPr>
              <a:t>E</a:t>
            </a:r>
            <a:r>
              <a:rPr lang="es-ES" sz="2800" dirty="0">
                <a:latin typeface="Arial Black" panose="020B0A04020102020204" pitchFamily="34" charset="0"/>
              </a:rPr>
              <a:t>jemplos: https://www.autohotkey.com/docs/scripts/index.htm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670" y="495300"/>
            <a:ext cx="6677976" cy="553038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s-AR" dirty="0">
                <a:latin typeface="Arial Black" panose="020B0A04020102020204" pitchFamily="34" charset="0"/>
              </a:rPr>
              <a:t>Consultor en accesibilidad web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s-AR" dirty="0">
                <a:latin typeface="Arial Black" panose="020B0A04020102020204" pitchFamily="34" charset="0"/>
              </a:rPr>
              <a:t>Mentor de programación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s-AR" dirty="0">
                <a:latin typeface="Arial Black" panose="020B0A04020102020204" pitchFamily="34" charset="0"/>
              </a:rPr>
              <a:t>Coach ontológico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s-AR" dirty="0">
                <a:latin typeface="Arial Black" panose="020B0A04020102020204" pitchFamily="34" charset="0"/>
              </a:rPr>
              <a:t>Desarrollador </a:t>
            </a:r>
            <a:r>
              <a:rPr lang="es-AR" dirty="0" err="1">
                <a:latin typeface="Arial Black" panose="020B0A04020102020204" pitchFamily="34" charset="0"/>
              </a:rPr>
              <a:t>backend</a:t>
            </a:r>
            <a:r>
              <a:rPr lang="es-AR" dirty="0">
                <a:latin typeface="Arial Black" panose="020B0A04020102020204" pitchFamily="34" charset="0"/>
              </a:rPr>
              <a:t> en: PHP, Python y JavaScript.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b="1" dirty="0"/>
              <a:t>Redes sociales: 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			</a:t>
            </a:r>
            <a:r>
              <a:rPr lang="es-AR" b="1" dirty="0" err="1"/>
              <a:t>miguelbarrazaar</a:t>
            </a:r>
            <a:endParaRPr lang="es-AR" b="1" dirty="0"/>
          </a:p>
          <a:p>
            <a:endParaRPr lang="es-AR" dirty="0"/>
          </a:p>
          <a:p>
            <a:pPr marL="0" indent="0">
              <a:buNone/>
            </a:pPr>
            <a:r>
              <a:rPr lang="es-AR" dirty="0"/>
              <a:t>  	https://linkedin.com/in/miguelbarrazaar </a:t>
            </a:r>
          </a:p>
          <a:p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5E2165-E0E0-40BF-A05A-1EABEC58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7" y="1041400"/>
            <a:ext cx="3301330" cy="3197336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8889F2-AD4D-4468-9205-32509EA07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3682" y="2178424"/>
            <a:ext cx="2649072" cy="2541494"/>
          </a:xfrm>
        </p:spPr>
        <p:txBody>
          <a:bodyPr/>
          <a:lstStyle/>
          <a:p>
            <a:endParaRPr lang="es-AR" dirty="0"/>
          </a:p>
        </p:txBody>
      </p:sp>
      <p:pic>
        <p:nvPicPr>
          <p:cNvPr id="6" name="Google Shape;304;p43">
            <a:extLst>
              <a:ext uri="{FF2B5EF4-FFF2-40B4-BE49-F238E27FC236}">
                <a16:creationId xmlns:a16="http://schemas.microsoft.com/office/drawing/2014/main" id="{97322422-0630-4386-8AAE-5E40E222F2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558" y="4548477"/>
            <a:ext cx="390125" cy="3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9;p43">
            <a:extLst>
              <a:ext uri="{FF2B5EF4-FFF2-40B4-BE49-F238E27FC236}">
                <a16:creationId xmlns:a16="http://schemas.microsoft.com/office/drawing/2014/main" id="{89680D62-E49C-4318-BDCE-2679905316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598" y="4505353"/>
            <a:ext cx="426300" cy="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5;p43">
            <a:extLst>
              <a:ext uri="{FF2B5EF4-FFF2-40B4-BE49-F238E27FC236}">
                <a16:creationId xmlns:a16="http://schemas.microsoft.com/office/drawing/2014/main" id="{81EF026B-6E96-4572-8565-34C3FFEBA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492" y="4502886"/>
            <a:ext cx="426300" cy="42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07;p43">
            <a:extLst>
              <a:ext uri="{FF2B5EF4-FFF2-40B4-BE49-F238E27FC236}">
                <a16:creationId xmlns:a16="http://schemas.microsoft.com/office/drawing/2014/main" id="{2B3925A7-7A1E-43A2-B58C-779C8F34069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367" y="5206185"/>
            <a:ext cx="468425" cy="46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06;p43">
            <a:extLst>
              <a:ext uri="{FF2B5EF4-FFF2-40B4-BE49-F238E27FC236}">
                <a16:creationId xmlns:a16="http://schemas.microsoft.com/office/drawing/2014/main" id="{4618BD3D-C156-44C9-8BE2-E40AB0B4AD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4312" y="4531414"/>
            <a:ext cx="468425" cy="467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577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err="1">
                <a:latin typeface="Arial Black" panose="020B0A04020102020204" pitchFamily="34" charset="0"/>
              </a:rPr>
              <a:t>Remapear</a:t>
            </a:r>
            <a:r>
              <a:rPr lang="es-AR" dirty="0">
                <a:latin typeface="Arial Black" panose="020B0A04020102020204" pitchFamily="34" charset="0"/>
              </a:rPr>
              <a:t> teclas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3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Arial Black" panose="020B0A04020102020204" pitchFamily="34" charset="0"/>
              </a:rPr>
              <a:t>F1::Run "%WINDIR%notepad.exe"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Arial Black" panose="020B0A04020102020204" pitchFamily="34" charset="0"/>
              </a:rPr>
              <a:t>F2::Run "%WINDIR%calc.exe"</a:t>
            </a:r>
          </a:p>
          <a:p>
            <a:pPr marL="0" indent="0">
              <a:lnSpc>
                <a:spcPct val="150000"/>
              </a:lnSpc>
              <a:buNone/>
            </a:pP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5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>
                <a:latin typeface="Arial Black" panose="020B0A04020102020204" pitchFamily="34" charset="0"/>
              </a:rPr>
              <a:t>Buscar en </a:t>
            </a:r>
            <a:r>
              <a:rPr lang="es-AR" dirty="0" err="1">
                <a:latin typeface="Arial Black" panose="020B0A04020102020204" pitchFamily="34" charset="0"/>
              </a:rPr>
              <a:t>google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3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^+c::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Send ^c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Sleep 50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Run "http://www.google.com/search?q=%clipboard%"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return</a:t>
            </a:r>
            <a:endParaRPr lang="es-AR" sz="2400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761"/>
            <a:ext cx="10515600" cy="1325563"/>
          </a:xfrm>
        </p:spPr>
        <p:txBody>
          <a:bodyPr/>
          <a:lstStyle/>
          <a:p>
            <a:pPr algn="ctr"/>
            <a:r>
              <a:rPr lang="es-AR" dirty="0" err="1">
                <a:latin typeface="Arial Black" panose="020B0A04020102020204" pitchFamily="34" charset="0"/>
              </a:rPr>
              <a:t>Autoit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Es un lenguaje de scripting freeware similar al BASIC diseñado para automatizar tareas en Windows.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Emulación de teclado/mouse.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Manipulación de ventanas y procesos.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Los Scripts pueden ser compilados en EXE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Creación de interfaces gráficas (GUI).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Llamadas directas a funciones API y </a:t>
            </a:r>
            <a:r>
              <a:rPr lang="es-ES" sz="3200" dirty="0" err="1">
                <a:latin typeface="Arial Black" panose="020B0A04020102020204" pitchFamily="34" charset="0"/>
              </a:rPr>
              <a:t>DLLs</a:t>
            </a:r>
            <a:r>
              <a:rPr lang="es-ES" sz="3200" dirty="0">
                <a:latin typeface="Arial Black" panose="020B0A040201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web: https://www.autoitscript.com/site/autoit/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ejemplos: https://www.autoitscript.com/forum/forum/9-autoit-example-scripts/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3" y="54630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Arial Black" panose="020B0A04020102020204" pitchFamily="34" charset="0"/>
              </a:rPr>
              <a:t>L</a:t>
            </a:r>
            <a:r>
              <a:rPr lang="es-AR" dirty="0" err="1">
                <a:latin typeface="Arial Black" panose="020B0A04020102020204" pitchFamily="34" charset="0"/>
              </a:rPr>
              <a:t>ilypond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Lenguaje para generar partituras musicales.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Produce partituras en </a:t>
            </a:r>
            <a:r>
              <a:rPr lang="es-ES" sz="3200" dirty="0" err="1">
                <a:latin typeface="Arial Black" panose="020B0A04020102020204" pitchFamily="34" charset="0"/>
              </a:rPr>
              <a:t>pdf</a:t>
            </a:r>
            <a:r>
              <a:rPr lang="es-ES" sz="3200" dirty="0">
                <a:latin typeface="Arial Black" panose="020B0A04020102020204" pitchFamily="34" charset="0"/>
              </a:rPr>
              <a:t> o melodías en formato </a:t>
            </a:r>
            <a:r>
              <a:rPr lang="es-ES" sz="3200" dirty="0" err="1">
                <a:latin typeface="Arial Black" panose="020B0A04020102020204" pitchFamily="34" charset="0"/>
              </a:rPr>
              <a:t>midi</a:t>
            </a:r>
            <a:r>
              <a:rPr lang="es-ES" sz="3200" dirty="0">
                <a:latin typeface="Arial Black" panose="020B0A040201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Existen editores gráficos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Muchos ejemplos y gran comunidad en </a:t>
            </a:r>
            <a:r>
              <a:rPr lang="es-ES" sz="3200" dirty="0" err="1">
                <a:latin typeface="Arial Black" panose="020B0A04020102020204" pitchFamily="34" charset="0"/>
              </a:rPr>
              <a:t>en</a:t>
            </a:r>
            <a:r>
              <a:rPr lang="es-ES" sz="3200" dirty="0">
                <a:latin typeface="Arial Black" panose="020B0A04020102020204" pitchFamily="34" charset="0"/>
              </a:rPr>
              <a:t> diferentes idiomas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Web: http://lilypond.org/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Tutorial: https://paconet.org/wiki/index.php?title=LilyPond_para_inform%C3%A1ticos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3" y="98612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6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062EFB-68EA-4118-8873-CEFA51AE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7"/>
            <a:ext cx="10515600" cy="4348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prueba.ly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s-A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s-A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= "Título"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s-A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composer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= "Autor"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\new Staff \relative c {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c'4 d e f g1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80747C76-DE71-438F-8F79-A6512663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7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Arial Black" panose="020B0A04020102020204" pitchFamily="34" charset="0"/>
              </a:rPr>
              <a:t>L</a:t>
            </a:r>
            <a:r>
              <a:rPr lang="es-AR" dirty="0" err="1">
                <a:latin typeface="Arial Black" panose="020B0A04020102020204" pitchFamily="34" charset="0"/>
              </a:rPr>
              <a:t>atex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Latex</a:t>
            </a:r>
            <a:r>
              <a:rPr lang="es-ES" sz="3200" dirty="0">
                <a:latin typeface="Arial Black" panose="020B0A04020102020204" pitchFamily="34" charset="0"/>
              </a:rPr>
              <a:t>, es un sistema que ayuda al usuario a preparar un documento.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Puedes preparar cualquier tipo de documento para presentarlo tanto en papel como en pantalla tales como manuscritos, cartas, artículos de revistas y tesis.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Puede ser usados en </a:t>
            </a:r>
            <a:r>
              <a:rPr lang="es-ES" sz="3200" dirty="0" err="1">
                <a:latin typeface="Arial Black" panose="020B0A04020102020204" pitchFamily="34" charset="0"/>
              </a:rPr>
              <a:t>areas</a:t>
            </a:r>
            <a:r>
              <a:rPr lang="es-ES" sz="3200" dirty="0">
                <a:latin typeface="Arial Black" panose="020B0A04020102020204" pitchFamily="34" charset="0"/>
              </a:rPr>
              <a:t> como química, física, computación, biología, leyes, literatura.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te permite separar el contenido y el formato del documento.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web: miktex.org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3" y="98612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Arial Black" panose="020B0A04020102020204" pitchFamily="34" charset="0"/>
              </a:rPr>
              <a:t>Markdown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Markdown</a:t>
            </a:r>
            <a:r>
              <a:rPr lang="es-ES" sz="3200" dirty="0">
                <a:latin typeface="Arial Black" panose="020B0A04020102020204" pitchFamily="34" charset="0"/>
              </a:rPr>
              <a:t> es un lenguaje de marcado que facilita la aplicación de formato a un texto.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Emplea una serie de caracteres de una forma especial.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Se crea fácilmente encabezados, listas, tablas), etc.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Soporte para formulas matemáticas, simbología especial y resaltado de código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Existen software para convertir de </a:t>
            </a:r>
            <a:r>
              <a:rPr lang="es-ES" sz="3200" dirty="0" err="1">
                <a:latin typeface="Arial Black" panose="020B0A04020102020204" pitchFamily="34" charset="0"/>
              </a:rPr>
              <a:t>markdown</a:t>
            </a:r>
            <a:r>
              <a:rPr lang="es-ES" sz="3200" dirty="0">
                <a:latin typeface="Arial Black" panose="020B0A04020102020204" pitchFamily="34" charset="0"/>
              </a:rPr>
              <a:t> a </a:t>
            </a:r>
            <a:r>
              <a:rPr lang="es-ES" sz="3200" dirty="0" err="1">
                <a:latin typeface="Arial Black" panose="020B0A04020102020204" pitchFamily="34" charset="0"/>
              </a:rPr>
              <a:t>pdf</a:t>
            </a:r>
            <a:r>
              <a:rPr lang="es-ES" sz="3200" dirty="0">
                <a:latin typeface="Arial Black" panose="020B0A04020102020204" pitchFamily="34" charset="0"/>
              </a:rPr>
              <a:t>, </a:t>
            </a:r>
            <a:r>
              <a:rPr lang="es-ES" sz="3200" dirty="0" err="1">
                <a:latin typeface="Arial Black" panose="020B0A04020102020204" pitchFamily="34" charset="0"/>
              </a:rPr>
              <a:t>html</a:t>
            </a:r>
            <a:r>
              <a:rPr lang="es-ES" sz="3200" dirty="0">
                <a:latin typeface="Arial Black" panose="020B0A04020102020204" pitchFamily="34" charset="0"/>
              </a:rPr>
              <a:t>, etc.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3" y="98612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3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74816-D645-48C9-9559-61189E1E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Arduino solo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A51ADB1-D07C-4D58-82B2-ABDD41B2D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1690688"/>
            <a:ext cx="4351338" cy="4351338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661E385F-236F-4F13-84B1-5806510F1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0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76E1F-1287-4556-A9CC-C41B6EC1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Componentes eléctricos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DCD7BC-71B3-4EE9-B8C1-5FC13C8FB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99" y="1825625"/>
            <a:ext cx="5971002" cy="4351338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140F1481-DDE8-4439-97A3-D2BC15CD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87036-4F89-45C1-8258-A519ED17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Brazo robótico Arduino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BFC3A89-A1E8-4A31-AEC1-69689249A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38" y="1825625"/>
            <a:ext cx="7422324" cy="4351338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3D8261B2-D505-47B0-9963-FBBF8CDE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800" dirty="0">
                <a:latin typeface="Arial Black" panose="020B0A04020102020204" pitchFamily="34" charset="0"/>
              </a:rPr>
              <a:t>La programación, un camino de aprendizaje creativo</a:t>
            </a:r>
          </a:p>
          <a:p>
            <a:pPr marL="0" indent="0" algn="ctr">
              <a:buNone/>
            </a:pPr>
            <a:endParaRPr lang="es-ES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ES" sz="4800" dirty="0">
                <a:latin typeface="Arial Black" panose="020B0A04020102020204" pitchFamily="34" charset="0"/>
              </a:rPr>
              <a:t>Herramienta de automatización y resolución de problemas</a:t>
            </a:r>
            <a:endParaRPr lang="es-AR" sz="4800" dirty="0">
              <a:latin typeface="Arial Black" panose="020B0A04020102020204" pitchFamily="34" charset="0"/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98C1D9E2-62DE-4CDD-9205-7AB01872C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32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FE584-2744-4B7B-A6B8-70381537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Auto sensor de distancia Arduino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BF99B60-1F21-4511-B5CE-9EA69A4BF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048669"/>
            <a:ext cx="4762500" cy="3905250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0691C5E4-6C70-4A38-9617-396BD9700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94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F9AB7-8EE4-48D6-AE6C-1A5B856F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Raspberry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79FDAF2-20CD-4365-89CB-5E537E762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52" y="1825625"/>
            <a:ext cx="7394095" cy="4351338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E3E31A49-C474-489C-9A0E-A139A6B6E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69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FE4D3-4D68-4457-88F4-1E5E0D54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Consola portátil Raspberry 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700C1A-4C01-472F-AD3A-5A7857A4C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77244"/>
            <a:ext cx="5715000" cy="3848100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8C9FBF81-FF24-40B3-B9F7-BB965E733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99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EDD35-48B4-4DDD-BE03-FF6FFD76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Arcade Raspberry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B937682-629B-4EA8-B5F7-6B1A5F83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70096"/>
            <a:ext cx="5778500" cy="4333875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163CB73F-A980-4859-BFFC-DD3B7358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7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A17B7-5B72-4715-A0FE-58A4C190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600" dirty="0"/>
              <a:t>Sistema de riego automático de plantas con </a:t>
            </a:r>
            <a:r>
              <a:rPr lang="es-AR" sz="3600" dirty="0" err="1"/>
              <a:t>raspberry</a:t>
            </a:r>
            <a:r>
              <a:rPr lang="es-AR" sz="3600" dirty="0"/>
              <a:t> pi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AEEC954-3BF2-457A-A9CE-E67D41868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3" y="2003611"/>
            <a:ext cx="7651376" cy="4182036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43DF3736-8D41-4E10-A8E0-8FBD48BBA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85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elda 1 - puerta">
            <a:hlinkClick r:id="" action="ppaction://media"/>
            <a:extLst>
              <a:ext uri="{FF2B5EF4-FFF2-40B4-BE49-F238E27FC236}">
                <a16:creationId xmlns:a16="http://schemas.microsoft.com/office/drawing/2014/main" id="{2193723E-E115-48B8-A88B-E1A603E22E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776" y="1057368"/>
            <a:ext cx="7735887" cy="4351338"/>
          </a:xfrm>
        </p:spPr>
      </p:pic>
      <p:pic>
        <p:nvPicPr>
          <p:cNvPr id="3" name="Marcador de contenido 7">
            <a:extLst>
              <a:ext uri="{FF2B5EF4-FFF2-40B4-BE49-F238E27FC236}">
                <a16:creationId xmlns:a16="http://schemas.microsoft.com/office/drawing/2014/main" id="{427D5A24-F716-43B9-8A96-6C7363E9B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3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elda 2 - reloj">
            <a:hlinkClick r:id="" action="ppaction://media"/>
            <a:extLst>
              <a:ext uri="{FF2B5EF4-FFF2-40B4-BE49-F238E27FC236}">
                <a16:creationId xmlns:a16="http://schemas.microsoft.com/office/drawing/2014/main" id="{6A072195-74B8-4E75-B23E-AD6FD04B2A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463" y="1031968"/>
            <a:ext cx="7735887" cy="4351338"/>
          </a:xfrm>
        </p:spPr>
      </p:pic>
      <p:pic>
        <p:nvPicPr>
          <p:cNvPr id="5" name="Marcador de contenido 7">
            <a:extLst>
              <a:ext uri="{FF2B5EF4-FFF2-40B4-BE49-F238E27FC236}">
                <a16:creationId xmlns:a16="http://schemas.microsoft.com/office/drawing/2014/main" id="{0B891E54-A29E-423D-B020-5DA3E1B49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7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elda 3 - celular">
            <a:hlinkClick r:id="" action="ppaction://media"/>
            <a:extLst>
              <a:ext uri="{FF2B5EF4-FFF2-40B4-BE49-F238E27FC236}">
                <a16:creationId xmlns:a16="http://schemas.microsoft.com/office/drawing/2014/main" id="{B94C2771-D425-4EAA-B986-110EF410C8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969" y="400984"/>
            <a:ext cx="7735887" cy="4351338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2186B77-F58E-4457-832C-F58BB587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5163671"/>
            <a:ext cx="10479740" cy="1438835"/>
          </a:xfrm>
        </p:spPr>
        <p:txBody>
          <a:bodyPr>
            <a:normAutofit/>
          </a:bodyPr>
          <a:lstStyle/>
          <a:p>
            <a:pPr algn="ctr"/>
            <a:r>
              <a:rPr lang="es-AR" sz="2400" dirty="0"/>
              <a:t>Zelda Ocarina Controlled Home Automation</a:t>
            </a:r>
            <a:br>
              <a:rPr lang="es-AR" sz="2400" dirty="0"/>
            </a:br>
            <a:r>
              <a:rPr lang="es-AR" sz="2400" dirty="0">
                <a:hlinkClick r:id="rId5"/>
              </a:rPr>
              <a:t>https://www.youtube.com/watch?v=glZnkpIDWSE</a:t>
            </a:r>
            <a:r>
              <a:rPr lang="es-AR" sz="2400" dirty="0"/>
              <a:t> </a:t>
            </a:r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C581E58B-F85F-4927-AE50-37E819B38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AR" sz="4800" dirty="0">
                <a:latin typeface="Arial Black" panose="020B0A04020102020204" pitchFamily="34" charset="0"/>
              </a:rPr>
              <a:t>Perfiles IT</a:t>
            </a: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DF825040-66CD-41BE-A335-DB69F107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5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600" dirty="0">
                <a:latin typeface="Arial Black" panose="020B0A04020102020204" pitchFamily="34" charset="0"/>
              </a:rPr>
              <a:t>Desarrollador de Aplicaciones Móviles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La popularidad exponencial de los teléfonos inteligentes y tabletas ha llevado al aumento de la creación de software en línea con el desarrollo de aplicaciones móviles.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Conoce perfectamente como funcionan las plataformas más populares (iOS / Android) y los lenguajes de programación que más se emplean en estos casos, como Swift, Java o </a:t>
            </a:r>
            <a:r>
              <a:rPr lang="es-ES" sz="3200" dirty="0" err="1">
                <a:latin typeface="Arial Black" panose="020B0A04020102020204" pitchFamily="34" charset="0"/>
              </a:rPr>
              <a:t>Kotlin</a:t>
            </a:r>
            <a:r>
              <a:rPr lang="es-ES" sz="3200" dirty="0">
                <a:latin typeface="Arial Black" panose="020B0A040201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Son perfiles capaces de tener en mente la experiencia del usuario a la hora de desarrollar las Apps.</a:t>
            </a:r>
          </a:p>
          <a:p>
            <a:pPr>
              <a:lnSpc>
                <a:spcPct val="150000"/>
              </a:lnSpc>
            </a:pP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4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AR" sz="4800" dirty="0">
                <a:latin typeface="Arial Black" panose="020B0A04020102020204" pitchFamily="34" charset="0"/>
              </a:rPr>
              <a:t>¿Qué es programar?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4DF27F5A-C2BF-4B43-8ADD-D8FEBB419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53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dirty="0">
                <a:latin typeface="Arial Black" panose="020B0A04020102020204" pitchFamily="34" charset="0"/>
              </a:rPr>
              <a:t>Administrador de Bases de </a:t>
            </a:r>
            <a:r>
              <a:rPr lang="pt-BR" sz="3600" dirty="0" err="1">
                <a:latin typeface="Arial Black" panose="020B0A04020102020204" pitchFamily="34" charset="0"/>
              </a:rPr>
              <a:t>Datos</a:t>
            </a:r>
            <a:endParaRPr lang="es-AR" sz="3600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Es responsable de mantener el software utilizado para gestionar la base de datos, garantizando su correcto funcionamiento.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Se aseguran además de que los servidores se mantengan eficientes y operativos mientras supervisan la seguridad de los datos, la implementación, la réplica, las copias de seguridad, el almacenamiento, el acceso y las particiones.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Capaces de optimizar el rendimiento de las mismas y que tengan una gran disponibilidad en caso de emergencia.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44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dirty="0" err="1">
                <a:latin typeface="Arial Black" panose="020B0A04020102020204" pitchFamily="34" charset="0"/>
              </a:rPr>
              <a:t>Arquitecto</a:t>
            </a:r>
            <a:r>
              <a:rPr lang="pt-BR" sz="3600" dirty="0">
                <a:latin typeface="Arial Black" panose="020B0A04020102020204" pitchFamily="34" charset="0"/>
              </a:rPr>
              <a:t> Cloud</a:t>
            </a:r>
            <a:endParaRPr lang="es-AR" sz="3600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Son los responsables de administrar una estructura </a:t>
            </a:r>
            <a:r>
              <a:rPr lang="es-ES" sz="3200" dirty="0" err="1">
                <a:latin typeface="Arial Black" panose="020B0A04020102020204" pitchFamily="34" charset="0"/>
              </a:rPr>
              <a:t>cloud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computing</a:t>
            </a:r>
            <a:r>
              <a:rPr lang="es-ES" sz="3200" dirty="0">
                <a:latin typeface="Arial Black" panose="020B0A04020102020204" pitchFamily="34" charset="0"/>
              </a:rPr>
              <a:t> en una organización.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Sus funciones abarcan todo lo relacionado con servidores, plataformas, soluciones de almacenamiento, conectividad y software en función del modelo de </a:t>
            </a:r>
            <a:r>
              <a:rPr lang="es-ES" sz="3200" dirty="0" err="1">
                <a:latin typeface="Arial Black" panose="020B0A04020102020204" pitchFamily="34" charset="0"/>
              </a:rPr>
              <a:t>cloud</a:t>
            </a:r>
            <a:r>
              <a:rPr lang="es-ES" sz="3200" dirty="0">
                <a:latin typeface="Arial Black" panose="020B0A04020102020204" pitchFamily="34" charset="0"/>
              </a:rPr>
              <a:t> elegido: público, privado o híbrido.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Entre sus funciones, desplegar, gestionar y dar soporte a las aplicaciones.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Tienen un conocimiento profundo de los distintos sistemas operativos (GNU Linux), plataformas (Azure, AWS, Google Cloud), redes, programación y seguridad en la nube.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Experiencia en contenedores y orquestación (</a:t>
            </a:r>
            <a:r>
              <a:rPr lang="es-ES" sz="3200" dirty="0" err="1">
                <a:latin typeface="Arial Black" panose="020B0A04020102020204" pitchFamily="34" charset="0"/>
              </a:rPr>
              <a:t>Kubernetes</a:t>
            </a:r>
            <a:r>
              <a:rPr lang="es-ES" sz="3200" dirty="0">
                <a:latin typeface="Arial Black" panose="020B0A04020102020204" pitchFamily="34" charset="0"/>
              </a:rPr>
              <a:t>) y automatización.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065" y="215994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76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>
                <a:latin typeface="Arial Black" panose="020B0A04020102020204" pitchFamily="34" charset="0"/>
              </a:rPr>
              <a:t>ingeniero DevOps?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6"/>
            <a:ext cx="10515600" cy="45938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Facilita un despliegue del código más rápido, toda vez que se realiza de forma incremental y se corrigen fallos “sobre la marcha”.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Incorporan metodologías ágiles de desarrollo.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Supervisan el desarrollo del código, además de su despliegue continuo.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Gestiona infraestructura, aprovisionándola y controlando el rendimiento general del sistema.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44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dirty="0">
                <a:latin typeface="Arial Black" panose="020B0A04020102020204" pitchFamily="34" charset="0"/>
              </a:rPr>
              <a:t>Q</a:t>
            </a:r>
            <a:r>
              <a:rPr lang="es-AR" sz="3600" dirty="0">
                <a:latin typeface="Arial Black" panose="020B0A04020102020204" pitchFamily="34" charset="0"/>
              </a:rPr>
              <a:t>A </a:t>
            </a:r>
            <a:r>
              <a:rPr lang="es-AR" sz="3600" dirty="0" err="1">
                <a:latin typeface="Arial Black" panose="020B0A04020102020204" pitchFamily="34" charset="0"/>
              </a:rPr>
              <a:t>Tester</a:t>
            </a:r>
            <a:endParaRPr lang="es-AR" sz="3600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6"/>
            <a:ext cx="10515600" cy="459385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Especialistas en pruebas de software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Verifican que un software no contenga fallos.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Aseguran la calidad y el buen funcionamiento del producto final.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Asegura de que todo funcione y de que el software sea fácil de usar.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Ayuda que el programa sea accesible y útil.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10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dirty="0">
                <a:latin typeface="Arial Black" panose="020B0A04020102020204" pitchFamily="34" charset="0"/>
              </a:rPr>
              <a:t>Q</a:t>
            </a:r>
            <a:r>
              <a:rPr lang="es-AR" sz="3600" dirty="0">
                <a:latin typeface="Arial Black" panose="020B0A04020102020204" pitchFamily="34" charset="0"/>
              </a:rPr>
              <a:t>A </a:t>
            </a:r>
            <a:r>
              <a:rPr lang="es-AR" sz="3600" dirty="0" err="1">
                <a:latin typeface="Arial Black" panose="020B0A04020102020204" pitchFamily="34" charset="0"/>
              </a:rPr>
              <a:t>Tester</a:t>
            </a:r>
            <a:endParaRPr lang="es-AR" sz="3600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900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Evita los problemas de seguridad antes de que se produzcan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Examina los programas, las aplicaciones, los sistemas de seguridad, las redes y otros elementos, para identificar cualquier defecto o fallo que pueda dejar vulnerable esta información.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Brinda ayuda para mejorar las medidas de seguridad de la organización.</a:t>
            </a:r>
          </a:p>
          <a:p>
            <a:pPr>
              <a:lnSpc>
                <a:spcPct val="150000"/>
              </a:lnSpc>
            </a:pP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“El mejor ataque es el que no ocurre"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7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38F3E-FBFD-47D1-97A7-D5FDE50B1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5884"/>
            <a:ext cx="9144000" cy="2387600"/>
          </a:xfrm>
        </p:spPr>
        <p:txBody>
          <a:bodyPr/>
          <a:lstStyle/>
          <a:p>
            <a:r>
              <a:rPr lang="es-ES" dirty="0">
                <a:latin typeface="Arial Black" panose="020B0A04020102020204" pitchFamily="34" charset="0"/>
              </a:rPr>
              <a:t>¡MUCHAS GRACIAS!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9D0437-C7D3-4D4E-B390-609A5B805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8968"/>
            <a:ext cx="9144000" cy="2387599"/>
          </a:xfrm>
        </p:spPr>
        <p:txBody>
          <a:bodyPr>
            <a:normAutofit/>
          </a:bodyPr>
          <a:lstStyle/>
          <a:p>
            <a:r>
              <a:rPr lang="es-ES" dirty="0"/>
              <a:t>Para contactarme:</a:t>
            </a:r>
          </a:p>
          <a:p>
            <a:r>
              <a:rPr lang="es-ES" dirty="0"/>
              <a:t>E-mail: </a:t>
            </a:r>
            <a:r>
              <a:rPr lang="es" sz="2400" dirty="0">
                <a:solidFill>
                  <a:schemeClr val="bg2"/>
                </a:solidFill>
                <a:hlinkClick r:id="rId2"/>
              </a:rPr>
              <a:t>correo@miguelbarraza.com.ar</a:t>
            </a:r>
            <a:r>
              <a:rPr lang="es" sz="2400" dirty="0">
                <a:solidFill>
                  <a:schemeClr val="bg2"/>
                </a:solidFill>
              </a:rPr>
              <a:t> </a:t>
            </a:r>
          </a:p>
          <a:p>
            <a:r>
              <a:rPr lang="es-ES" dirty="0"/>
              <a:t>Web: </a:t>
            </a:r>
            <a:r>
              <a:rPr lang="es-ES" dirty="0">
                <a:hlinkClick r:id="rId3"/>
              </a:rPr>
              <a:t>https://miguelbarraza.com.ar/</a:t>
            </a:r>
            <a:r>
              <a:rPr lang="es-ES" dirty="0"/>
              <a:t> </a:t>
            </a:r>
          </a:p>
          <a:p>
            <a:r>
              <a:rPr lang="es-ES" dirty="0"/>
              <a:t>Redes sociales: </a:t>
            </a:r>
            <a:r>
              <a:rPr lang="pt-BR" dirty="0"/>
              <a:t>MiguelBarrazaAr</a:t>
            </a:r>
          </a:p>
          <a:p>
            <a:endParaRPr lang="es-ES" sz="2400" dirty="0">
              <a:solidFill>
                <a:schemeClr val="bg2"/>
              </a:solidFill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E5D5210A-69D5-45CA-BCDE-C738B4CD3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  <p:pic>
        <p:nvPicPr>
          <p:cNvPr id="6" name="Google Shape;304;p43">
            <a:extLst>
              <a:ext uri="{FF2B5EF4-FFF2-40B4-BE49-F238E27FC236}">
                <a16:creationId xmlns:a16="http://schemas.microsoft.com/office/drawing/2014/main" id="{9732CEBB-EA02-4DE5-8BBE-5A560EFFB5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673" y="5705202"/>
            <a:ext cx="390125" cy="3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9;p43">
            <a:extLst>
              <a:ext uri="{FF2B5EF4-FFF2-40B4-BE49-F238E27FC236}">
                <a16:creationId xmlns:a16="http://schemas.microsoft.com/office/drawing/2014/main" id="{33651E91-905D-45D9-81ED-3954F52240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4578" y="5695553"/>
            <a:ext cx="426300" cy="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8;p43">
            <a:extLst>
              <a:ext uri="{FF2B5EF4-FFF2-40B4-BE49-F238E27FC236}">
                <a16:creationId xmlns:a16="http://schemas.microsoft.com/office/drawing/2014/main" id="{1ECEABCD-D814-409D-988C-A74FDAB2AC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7939" y="5674528"/>
            <a:ext cx="468435" cy="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05;p43">
            <a:extLst>
              <a:ext uri="{FF2B5EF4-FFF2-40B4-BE49-F238E27FC236}">
                <a16:creationId xmlns:a16="http://schemas.microsoft.com/office/drawing/2014/main" id="{72B6F00A-C803-41FF-97D3-37FA60CB94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1065" y="5639455"/>
            <a:ext cx="426300" cy="42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7;p43">
            <a:extLst>
              <a:ext uri="{FF2B5EF4-FFF2-40B4-BE49-F238E27FC236}">
                <a16:creationId xmlns:a16="http://schemas.microsoft.com/office/drawing/2014/main" id="{20FBCBE8-E14C-4485-B9BD-F12D1B06FE7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9150" y="5597446"/>
            <a:ext cx="468425" cy="46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06;p43">
            <a:extLst>
              <a:ext uri="{FF2B5EF4-FFF2-40B4-BE49-F238E27FC236}">
                <a16:creationId xmlns:a16="http://schemas.microsoft.com/office/drawing/2014/main" id="{3A69B796-72B9-4383-82F2-C9BE34CCF2A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9360" y="5582050"/>
            <a:ext cx="468425" cy="467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889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Arial Black" panose="020B0A04020102020204" pitchFamily="34" charset="0"/>
              </a:rPr>
              <a:t>Algoritmo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Conjunto de acciones que describe cómo se resuelve un problema en término del paso a paso.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También especifica el orden en que se ejecutan estas acciones. 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64B90203-14C7-4BEB-AE52-4E26951F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18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4000" dirty="0">
              <a:latin typeface="Arial Black" panose="020B0A04020102020204" pitchFamily="34" charset="0"/>
            </a:endParaRPr>
          </a:p>
          <a:p>
            <a:r>
              <a:rPr lang="es-ES" sz="4000" dirty="0">
                <a:latin typeface="Arial Black" panose="020B0A04020102020204" pitchFamily="34" charset="0"/>
              </a:rPr>
              <a:t>Aprender un lenguaje</a:t>
            </a:r>
          </a:p>
          <a:p>
            <a:r>
              <a:rPr lang="es-ES" sz="4000" dirty="0">
                <a:latin typeface="Arial Black" panose="020B0A04020102020204" pitchFamily="34" charset="0"/>
              </a:rPr>
              <a:t>Familiarizarse con la sintaxis</a:t>
            </a:r>
          </a:p>
          <a:p>
            <a:r>
              <a:rPr lang="es-ES" sz="4000" dirty="0">
                <a:latin typeface="Arial Black" panose="020B0A04020102020204" pitchFamily="34" charset="0"/>
              </a:rPr>
              <a:t>Hablar con el vocabulario</a:t>
            </a:r>
          </a:p>
          <a:p>
            <a:r>
              <a:rPr lang="es-ES" sz="4000" dirty="0">
                <a:latin typeface="Arial Black" panose="020B0A04020102020204" pitchFamily="34" charset="0"/>
              </a:rPr>
              <a:t>Practicar el conjunto de reglas</a:t>
            </a:r>
          </a:p>
          <a:p>
            <a:r>
              <a:rPr lang="es-ES" sz="4000" dirty="0">
                <a:latin typeface="Arial Black" panose="020B0A04020102020204" pitchFamily="34" charset="0"/>
              </a:rPr>
              <a:t>Amigarse con los errores</a:t>
            </a:r>
            <a:endParaRPr lang="es-AR" sz="4000" dirty="0">
              <a:latin typeface="Arial Black" panose="020B0A04020102020204" pitchFamily="34" charset="0"/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464ADEBA-A8D7-4F76-8760-3EB58752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8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AR" sz="4800" dirty="0">
                <a:latin typeface="Arial Black" panose="020B0A04020102020204" pitchFamily="34" charset="0"/>
              </a:rPr>
              <a:t>Lenguajes interpretados y compilados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37254F35-4B35-4E06-9473-FFF8F0C5A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D9C83A-F741-4A0D-9CBA-4705B2D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683" y="686085"/>
            <a:ext cx="5157787" cy="823912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Lenguaje interpretado</a:t>
            </a:r>
            <a:endParaRPr lang="es-AR" sz="2800" dirty="0">
              <a:latin typeface="Arial Black" panose="020B0A040201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E7727B-1471-4EE7-9D0A-BA1762BA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400" y="1926853"/>
            <a:ext cx="5157787" cy="3684588"/>
          </a:xfrm>
        </p:spPr>
        <p:txBody>
          <a:bodyPr>
            <a:noAutofit/>
          </a:bodyPr>
          <a:lstStyle/>
          <a:p>
            <a:r>
              <a:rPr lang="es-ES" sz="2400" dirty="0"/>
              <a:t>Un programa llamado intérprete ejecuta las sentencias a la vez que las lee del fichero de texto donde están escritas. En estos casos, a los programas también se le suele denominar scripts.</a:t>
            </a:r>
          </a:p>
          <a:p>
            <a:r>
              <a:rPr lang="es-ES" sz="2400" dirty="0"/>
              <a:t>Lenguajes interpretados: JavaScript, Python, PHP, Ruby, ETC.</a:t>
            </a:r>
            <a:endParaRPr lang="es-AR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E26A54-6B6C-4937-AE72-61B1F4D83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12979"/>
            <a:ext cx="5183188" cy="823912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Lenguaje compilado</a:t>
            </a:r>
            <a:endParaRPr lang="es-AR" sz="2800" dirty="0">
              <a:latin typeface="Arial Black" panose="020B0A04020102020204" pitchFamily="34" charset="0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3071C6-2BC4-43AD-B1F4-7A5BF1407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7048" y="1926853"/>
            <a:ext cx="5183188" cy="4245061"/>
          </a:xfrm>
        </p:spPr>
        <p:txBody>
          <a:bodyPr>
            <a:noAutofit/>
          </a:bodyPr>
          <a:lstStyle/>
          <a:p>
            <a:r>
              <a:rPr lang="es-ES" sz="2400" dirty="0"/>
              <a:t>En un compilado, debemos previamente convertir el fichero de texto a una ‘traducción’ mediante un programa llamado compilador. Ese fichero resultante es el que se ejecutará en el ordenador.</a:t>
            </a:r>
          </a:p>
          <a:p>
            <a:r>
              <a:rPr lang="es-ES" sz="2400" dirty="0"/>
              <a:t>Ejemplo: C++, C#, Java,</a:t>
            </a:r>
          </a:p>
          <a:p>
            <a:pPr marL="0" indent="0">
              <a:buNone/>
            </a:pPr>
            <a:r>
              <a:rPr lang="es-ES" sz="2400" dirty="0"/>
              <a:t>¿Por dónde empiezo?</a:t>
            </a:r>
          </a:p>
          <a:p>
            <a:r>
              <a:rPr lang="es-ES" sz="2400" dirty="0"/>
              <a:t>aplicando algoritmia para resolver problemas matemáticos</a:t>
            </a:r>
            <a:endParaRPr lang="es-AR" sz="2400" dirty="0"/>
          </a:p>
        </p:txBody>
      </p:sp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0028C25A-A392-4C54-A8E9-8DB62B94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5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400" dirty="0">
                <a:latin typeface="Arial Black" panose="020B0A04020102020204" pitchFamily="34" charset="0"/>
              </a:rPr>
              <a:t>¿Qué es una librería?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Las librerías son un conjunto de funciones para realizar tareas.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Procesar datos, imágenes, audio, etc.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622E23D6-C888-4839-91AC-204E1A10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9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1545</Words>
  <Application>Microsoft Office PowerPoint</Application>
  <PresentationFormat>Panorámica</PresentationFormat>
  <Paragraphs>196</Paragraphs>
  <Slides>45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1" baseType="lpstr">
      <vt:lpstr>Arial</vt:lpstr>
      <vt:lpstr>Arial Black</vt:lpstr>
      <vt:lpstr>Calibri</vt:lpstr>
      <vt:lpstr>Calibri Light</vt:lpstr>
      <vt:lpstr>Consolas</vt:lpstr>
      <vt:lpstr>Office Theme</vt:lpstr>
      <vt:lpstr>   Aprendiendo programación de forma creativa </vt:lpstr>
      <vt:lpstr>Presentación de PowerPoint</vt:lpstr>
      <vt:lpstr>Presentación de PowerPoint</vt:lpstr>
      <vt:lpstr>Presentación de PowerPoint</vt:lpstr>
      <vt:lpstr>Algoritmo</vt:lpstr>
      <vt:lpstr>Presentación de PowerPoint</vt:lpstr>
      <vt:lpstr>Presentación de PowerPoint</vt:lpstr>
      <vt:lpstr>Presentación de PowerPoint</vt:lpstr>
      <vt:lpstr>¿Qué es una librería?</vt:lpstr>
      <vt:lpstr>¿Qué son los repositorios?</vt:lpstr>
      <vt:lpstr>Comandos pip</vt:lpstr>
      <vt:lpstr>npm</vt:lpstr>
      <vt:lpstr>Levantando un servidor web con Python</vt:lpstr>
      <vt:lpstr>Presentación de PowerPoint</vt:lpstr>
      <vt:lpstr>NumPy</vt:lpstr>
      <vt:lpstr>Presentación de PowerPoint</vt:lpstr>
      <vt:lpstr>Presentación de PowerPoint</vt:lpstr>
      <vt:lpstr>Presentación de PowerPoint</vt:lpstr>
      <vt:lpstr>AutoHotkey</vt:lpstr>
      <vt:lpstr>Remapear teclas</vt:lpstr>
      <vt:lpstr>Buscar en google</vt:lpstr>
      <vt:lpstr>Autoit</vt:lpstr>
      <vt:lpstr>Lilypond</vt:lpstr>
      <vt:lpstr>Presentación de PowerPoint</vt:lpstr>
      <vt:lpstr>Latex</vt:lpstr>
      <vt:lpstr>Markdown</vt:lpstr>
      <vt:lpstr>Arduino solo</vt:lpstr>
      <vt:lpstr>Componentes eléctricos</vt:lpstr>
      <vt:lpstr>Brazo robótico Arduino</vt:lpstr>
      <vt:lpstr>Auto sensor de distancia Arduino</vt:lpstr>
      <vt:lpstr>Raspberry</vt:lpstr>
      <vt:lpstr>Consola portátil Raspberry </vt:lpstr>
      <vt:lpstr>Arcade Raspberry</vt:lpstr>
      <vt:lpstr>Sistema de riego automático de plantas con raspberry pi</vt:lpstr>
      <vt:lpstr>Presentación de PowerPoint</vt:lpstr>
      <vt:lpstr>Presentación de PowerPoint</vt:lpstr>
      <vt:lpstr>Zelda Ocarina Controlled Home Automation https://www.youtube.com/watch?v=glZnkpIDWSE </vt:lpstr>
      <vt:lpstr>Presentación de PowerPoint</vt:lpstr>
      <vt:lpstr>Desarrollador de Aplicaciones Móviles</vt:lpstr>
      <vt:lpstr>Administrador de Bases de Datos</vt:lpstr>
      <vt:lpstr>Arquitecto Cloud</vt:lpstr>
      <vt:lpstr>ingeniero DevOps?</vt:lpstr>
      <vt:lpstr>QA Tester</vt:lpstr>
      <vt:lpstr>QA Tester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Aprendiendo programación de forma creativa </dc:title>
  <dc:creator>Patricia</dc:creator>
  <cp:lastModifiedBy>Patricia</cp:lastModifiedBy>
  <cp:revision>20</cp:revision>
  <dcterms:created xsi:type="dcterms:W3CDTF">2022-02-23T23:47:55Z</dcterms:created>
  <dcterms:modified xsi:type="dcterms:W3CDTF">2022-02-24T15:23:23Z</dcterms:modified>
</cp:coreProperties>
</file>